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56" r:id="rId65"/>
    <p:sldId id="357" r:id="rId66"/>
    <p:sldId id="322" r:id="rId67"/>
    <p:sldId id="323" r:id="rId68"/>
    <p:sldId id="324" r:id="rId69"/>
    <p:sldId id="326" r:id="rId70"/>
    <p:sldId id="327" r:id="rId71"/>
    <p:sldId id="328" r:id="rId72"/>
    <p:sldId id="279" r:id="rId73"/>
    <p:sldId id="329" r:id="rId74"/>
    <p:sldId id="330"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9" r:id="rId100"/>
    <p:sldId id="360" r:id="rId101"/>
    <p:sldId id="361" r:id="rId102"/>
    <p:sldId id="362" r:id="rId103"/>
    <p:sldId id="363" r:id="rId104"/>
    <p:sldId id="364" r:id="rId105"/>
    <p:sldId id="365" r:id="rId106"/>
    <p:sldId id="366" r:id="rId107"/>
    <p:sldId id="367" r:id="rId108"/>
    <p:sldId id="368" r:id="rId109"/>
    <p:sldId id="331"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48"/>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ection>
        <p14:section name="Future" id="{A363C878-7C12-5A41-96AF-A075B2BE0081}">
          <p14:sldIdLst/>
        </p14:section>
        <p14:section name="Conclusion" id="{E370FA80-8018-4D4D-9B83-04C91347F92D}">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p:restoredTop sz="75191"/>
  </p:normalViewPr>
  <p:slideViewPr>
    <p:cSldViewPr snapToGrid="0" snapToObjects="1">
      <p:cViewPr varScale="1">
        <p:scale>
          <a:sx n="120" d="100"/>
          <a:sy n="120" d="100"/>
        </p:scale>
        <p:origin x="632"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image" Target="../media/image77.svg"/><Relationship Id="rId1" Type="http://schemas.openxmlformats.org/officeDocument/2006/relationships/image" Target="../media/image84.png"/><Relationship Id="rId6" Type="http://schemas.openxmlformats.org/officeDocument/2006/relationships/image" Target="../media/image81.svg"/><Relationship Id="rId5" Type="http://schemas.openxmlformats.org/officeDocument/2006/relationships/image" Target="../media/image86.png"/><Relationship Id="rId4" Type="http://schemas.openxmlformats.org/officeDocument/2006/relationships/image" Target="../media/image7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 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also the author, along with </a:t>
            </a:r>
            <a:r>
              <a:rPr lang="en-US" sz="1200" b="0" kern="1200" dirty="0" err="1">
                <a:solidFill>
                  <a:schemeClr val="tx1"/>
                </a:solidFill>
                <a:effectLst/>
                <a:latin typeface="+mn-lt"/>
                <a:ea typeface="+mn-ea"/>
                <a:cs typeface="+mn-cs"/>
              </a:rPr>
              <a:t>Jasen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Ordendorff</a:t>
            </a:r>
            <a:r>
              <a:rPr lang="en-US" sz="1200" b="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_Programming Rust_</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(http://</a:t>
            </a:r>
            <a:r>
              <a:rPr lang="en-US" sz="1200" b="0" kern="1200" dirty="0" err="1">
                <a:solidFill>
                  <a:schemeClr val="tx1"/>
                </a:solidFill>
                <a:effectLst/>
                <a:latin typeface="+mn-lt"/>
                <a:ea typeface="+mn-ea"/>
                <a:cs typeface="+mn-cs"/>
              </a:rPr>
              <a:t>www.bitmover.com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revisions,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2879125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 patch should take no more than three seconds to apply.</a:t>
            </a:r>
          </a:p>
          <a:p>
            <a:r>
              <a:rPr lang="en-US" sz="1200" b="0" kern="1200" dirty="0">
                <a:solidFill>
                  <a:schemeClr val="tx1"/>
                </a:solidFill>
                <a:effectLst/>
                <a:latin typeface="+mn-lt"/>
                <a:ea typeface="+mn-ea"/>
                <a:cs typeface="+mn-cs"/>
              </a:rPr>
              <a:t>* Take CVS as an example of what not to do; if in doubt, make the exact opposite decision.</a:t>
            </a:r>
          </a:p>
          <a:p>
            <a:r>
              <a:rPr lang="en-US" sz="1200" b="0" kern="1200" dirty="0">
                <a:solidFill>
                  <a:schemeClr val="tx1"/>
                </a:solidFill>
                <a:effectLst/>
                <a:latin typeface="+mn-lt"/>
                <a:ea typeface="+mn-ea"/>
                <a:cs typeface="+mn-cs"/>
              </a:rPr>
              <a:t>* Support a distributed,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-like workflow</a:t>
            </a:r>
          </a:p>
          <a:p>
            <a:r>
              <a:rPr lang="en-US" sz="1200" b="0" kern="1200" dirty="0">
                <a:solidFill>
                  <a:schemeClr val="tx1"/>
                </a:solidFill>
                <a:effectLst/>
                <a:latin typeface="+mn-lt"/>
                <a:ea typeface="+mn-ea"/>
                <a:cs typeface="+mn-cs"/>
              </a:rPr>
              <a:t>* Include very strong safeguards against corruption, either accidental or malicious.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We'll talk a little bit about GitHub soon, but it's launch in April 2008 was instrumental in driving more widespread adoption of git.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163668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hyperlink" Target="https://commons.wikimedia.org/wiki/File:Circle-icons-trophy.svg"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96.jp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s.ipd.kit.edu/english/415_559.ph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berliner"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5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blog.astithas.com/2008/0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3" Type="http://schemas.openxmlformats.org/officeDocument/2006/relationships/hyperlink" Target="https://www.red-bean.com/sussma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64.xml.rels><?xml version="1.0" encoding="UTF-8" standalone="yes"?>
<Relationships xmlns="http://schemas.openxmlformats.org/package/2006/relationships"><Relationship Id="rId3" Type="http://schemas.openxmlformats.org/officeDocument/2006/relationships/hyperlink" Target="http://www.facesofopensource.com/brian-behlendorf-2/" TargetMode="External"/><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commons.wikimedia.org/wiki/File:Larry_McVoy.jpg"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74.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Adoption</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4"/>
              </a:rPr>
              <a:t>Wikimedia </a:t>
            </a:r>
            <a:r>
              <a:rPr lang="en-US" dirty="0" err="1">
                <a:hlinkClick r:id="rId4"/>
              </a:rPr>
              <a:t>Comons</a:t>
            </a:r>
            <a:r>
              <a:rPr lang="en-US" dirty="0">
                <a:hlinkClick r:id="rId4"/>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64892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48931" y="2438400"/>
            <a:ext cx="3651466"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t="16951" r="-1" b="8048"/>
          <a:stretch/>
        </p:blipFill>
        <p:spPr>
          <a:xfrm>
            <a:off x="0" y="-1"/>
            <a:ext cx="12192000" cy="6857999"/>
          </a:xfrm>
          <a:prstGeom prst="rect">
            <a:avLst/>
          </a:prstGeom>
        </p:spPr>
      </p:pic>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sp>
        <p:nvSpPr>
          <p:cNvPr id="8" name="TextBox 7">
            <a:extLst>
              <a:ext uri="{FF2B5EF4-FFF2-40B4-BE49-F238E27FC236}">
                <a16:creationId xmlns:a16="http://schemas.microsoft.com/office/drawing/2014/main" id="{21D42256-52CB-C141-BA6F-620397560FDC}"/>
              </a:ext>
            </a:extLst>
          </p:cNvPr>
          <p:cNvSpPr txBox="1"/>
          <p:nvPr/>
        </p:nvSpPr>
        <p:spPr>
          <a:xfrm>
            <a:off x="5277329" y="4796852"/>
            <a:ext cx="6274590" cy="1421068"/>
          </a:xfrm>
          <a:prstGeom prst="rect">
            <a:avLst/>
          </a:prstGeom>
          <a:noFill/>
        </p:spPr>
        <p:txBody>
          <a:bodyPr vert="horz" lIns="91440" tIns="45720" rIns="91440" bIns="45720" rtlCol="0">
            <a:normAutofit/>
          </a:bodyPr>
          <a:lstStyle/>
          <a:p>
            <a:pPr>
              <a:lnSpc>
                <a:spcPct val="90000"/>
              </a:lnSpc>
              <a:spcBef>
                <a:spcPts val="1000"/>
              </a:spcBef>
            </a:pPr>
            <a:r>
              <a:rPr lang="en-US" sz="2400" dirty="0">
                <a:hlinkClick r:id="rId3"/>
              </a:rPr>
              <a:t>Receives ACM SIGSOFT Impact Award</a:t>
            </a:r>
            <a:endParaRPr lang="en-US" sz="24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4"/>
          <a:srcRect r="3" b="175"/>
          <a:stretch/>
        </p:blipFill>
        <p:spPr>
          <a:xfrm>
            <a:off x="1" y="10"/>
            <a:ext cx="4654296" cy="6857990"/>
          </a:xfrm>
          <a:prstGeom prst="rect">
            <a:avLst/>
          </a:prstGeom>
        </p:spPr>
      </p:pic>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178129" y="6282047"/>
            <a:ext cx="2244437"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4965432" y="4937051"/>
            <a:ext cx="6586489" cy="698205"/>
          </a:xfrm>
        </p:spPr>
        <p:txBody>
          <a:bodyPr>
            <a:normAutofit/>
          </a:bodyPr>
          <a:lstStyle/>
          <a:p>
            <a:pPr marL="0" indent="0">
              <a:buNone/>
            </a:pPr>
            <a:r>
              <a:rPr lang="en-US" sz="2400" dirty="0">
                <a:hlinkClick r:id="rId3"/>
              </a:rPr>
              <a:t>https://twitter.com/berliner</a:t>
            </a:r>
            <a:endParaRPr lang="en-US" sz="2400" dirty="0"/>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4"/>
          <a:srcRect r="9875"/>
          <a:stretch/>
        </p:blipFill>
        <p:spPr>
          <a:xfrm>
            <a:off x="20" y="10"/>
            <a:ext cx="4635571" cy="6857990"/>
          </a:xfrm>
          <a:prstGeom prst="rect">
            <a:avLst/>
          </a:prstGeom>
          <a:effectLst/>
        </p:spPr>
      </p:pic>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1"/>
            <a:ext cx="4242046" cy="347330"/>
          </a:xfrm>
        </p:spPr>
        <p:txBody>
          <a:bodyPr>
            <a:normAutofit/>
          </a:bodyPr>
          <a:lstStyle/>
          <a:p>
            <a:pPr marL="0" indent="0">
              <a:buNone/>
            </a:pPr>
            <a:r>
              <a:rPr lang="en-US" sz="1800" dirty="0">
                <a:hlinkClick r:id="rId4"/>
              </a:rPr>
              <a:t>https://www.red-bean.com/kfogel/photos/</a:t>
            </a:r>
            <a:endParaRPr lang="en-US" sz="1800"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lnSpcReduction="10000"/>
          </a:bodyPr>
          <a:lstStyle/>
          <a:p>
            <a:pPr>
              <a:lnSpc>
                <a:spcPct val="90000"/>
              </a:lnSpc>
              <a:spcAft>
                <a:spcPts val="600"/>
              </a:spcAft>
            </a:pPr>
            <a:r>
              <a:rPr lang="en-US" sz="2400" dirty="0">
                <a:hlinkClick r:id="rId3"/>
              </a:rPr>
              <a:t>http://blog.astithas.com/2008/06/</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4"/>
          <a:srcRect l="1104" r="8772"/>
          <a:stretch/>
        </p:blipFill>
        <p:spPr>
          <a:xfrm>
            <a:off x="20" y="10"/>
            <a:ext cx="4635571" cy="6857990"/>
          </a:xfrm>
          <a:prstGeom prst="rect">
            <a:avLst/>
          </a:prstGeom>
          <a:effectLst/>
        </p:spPr>
      </p:pic>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r>
              <a:rPr lang="en-US" dirty="0">
                <a:hlinkClick r:id="rId3"/>
              </a:rPr>
              <a:t>https://www.red-bean.com/sussman/</a:t>
            </a: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4"/>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2"/>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3"/>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p:txBody>
          <a:bodyPr/>
          <a:lstStyle/>
          <a:p>
            <a:r>
              <a:rPr lang="en-US"/>
              <a:t>Advantages over CVS</a:t>
            </a:r>
            <a:endParaRPr lang="en-US" dirty="0"/>
          </a:p>
        </p:txBody>
      </p:sp>
      <p:sp>
        <p:nvSpPr>
          <p:cNvPr id="3" name="Content Placeholder 2">
            <a:extLst>
              <a:ext uri="{FF2B5EF4-FFF2-40B4-BE49-F238E27FC236}">
                <a16:creationId xmlns:a16="http://schemas.microsoft.com/office/drawing/2014/main" id="{219FC480-7D07-6047-A599-5F74E1504B96}"/>
              </a:ext>
            </a:extLst>
          </p:cNvPr>
          <p:cNvSpPr>
            <a:spLocks noGrp="1"/>
          </p:cNvSpPr>
          <p:nvPr>
            <p:ph idx="1"/>
          </p:nvPr>
        </p:nvSpPr>
        <p:spPr/>
        <p:txBody>
          <a:bodyPr/>
          <a:lstStyle/>
          <a:p>
            <a:r>
              <a:rPr lang="en-US" dirty="0"/>
              <a:t>Atomic commits</a:t>
            </a:r>
          </a:p>
          <a:p>
            <a:r>
              <a:rPr lang="en-US" dirty="0"/>
              <a:t>Directories, renames, and moves</a:t>
            </a:r>
          </a:p>
          <a:p>
            <a:r>
              <a:rPr lang="en-US" dirty="0"/>
              <a:t>Local operations</a:t>
            </a:r>
          </a:p>
          <a:p>
            <a:r>
              <a:rPr lang="en-US" dirty="0"/>
              <a:t>Branches and tags</a:t>
            </a:r>
          </a:p>
          <a:p>
            <a:r>
              <a:rPr lang="en-US" dirty="0"/>
              <a:t>Metadata</a:t>
            </a:r>
          </a:p>
          <a:p>
            <a:r>
              <a:rPr lang="en-US" dirty="0"/>
              <a:t>Binary files</a:t>
            </a:r>
          </a:p>
        </p:txBody>
      </p:sp>
    </p:spTree>
    <p:extLst>
      <p:ext uri="{BB962C8B-B14F-4D97-AF65-F5344CB8AC3E}">
        <p14:creationId xmlns:p14="http://schemas.microsoft.com/office/powerpoint/2010/main" val="1868955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017476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4965428" y="3070986"/>
            <a:ext cx="6586491" cy="716028"/>
          </a:xfrm>
        </p:spPr>
        <p:txBody>
          <a:bodyPr>
            <a:normAutofit fontScale="90000"/>
          </a:bodyPr>
          <a:lstStyle/>
          <a:p>
            <a:r>
              <a:rPr lang="en-US" sz="5400" dirty="0"/>
              <a:t>Larry </a:t>
            </a:r>
            <a:r>
              <a:rPr lang="en-US" sz="5400" dirty="0" err="1"/>
              <a:t>McVoy</a:t>
            </a:r>
            <a:endParaRPr lang="en-US" sz="5400" dirty="0"/>
          </a:p>
        </p:txBody>
      </p:sp>
      <p:sp>
        <p:nvSpPr>
          <p:cNvPr id="9" name="Content Placeholder 8">
            <a:extLst>
              <a:ext uri="{FF2B5EF4-FFF2-40B4-BE49-F238E27FC236}">
                <a16:creationId xmlns:a16="http://schemas.microsoft.com/office/drawing/2014/main" id="{DFBD6511-6549-4C1C-863F-33CAE8E0240E}"/>
              </a:ext>
            </a:extLst>
          </p:cNvPr>
          <p:cNvSpPr>
            <a:spLocks noGrp="1"/>
          </p:cNvSpPr>
          <p:nvPr>
            <p:ph idx="1"/>
          </p:nvPr>
        </p:nvSpPr>
        <p:spPr>
          <a:xfrm>
            <a:off x="4965428" y="5872716"/>
            <a:ext cx="4922851" cy="825795"/>
          </a:xfrm>
        </p:spPr>
        <p:txBody>
          <a:bodyPr>
            <a:normAutofit/>
          </a:bodyPr>
          <a:lstStyle/>
          <a:p>
            <a:pPr marL="0" indent="0">
              <a:buNone/>
            </a:pPr>
            <a:r>
              <a:rPr lang="en-US" sz="2400" dirty="0">
                <a:hlinkClick r:id="rId3"/>
              </a:rPr>
              <a:t>https://commons.wikimedia.org/wiki/File:Larry_McVoy.jpg</a:t>
            </a:r>
            <a:endParaRPr lang="en-US" sz="2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4"/>
          <a:srcRect r="1" b="11235"/>
          <a:stretch/>
        </p:blipFill>
        <p:spPr>
          <a:xfrm>
            <a:off x="20" y="10"/>
            <a:ext cx="4635571" cy="6857990"/>
          </a:xfrm>
          <a:prstGeom prst="rect">
            <a:avLst/>
          </a:prstGeom>
          <a:effectLst/>
        </p:spPr>
      </p:pic>
    </p:spTree>
    <p:extLst>
      <p:ext uri="{BB962C8B-B14F-4D97-AF65-F5344CB8AC3E}">
        <p14:creationId xmlns:p14="http://schemas.microsoft.com/office/powerpoint/2010/main" val="3964272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1978" y="6358269"/>
            <a:ext cx="6024021" cy="369332"/>
          </a:xfrm>
          <a:prstGeom prst="rect">
            <a:avLst/>
          </a:prstGeom>
          <a:noFill/>
        </p:spPr>
        <p:txBody>
          <a:bodyPr wrap="none" rtlCol="0">
            <a:spAutoFit/>
          </a:bodyPr>
          <a:lstStyle/>
          <a:p>
            <a:r>
              <a:rPr lang="en-US" dirty="0">
                <a:hlinkClick r:id="rId4"/>
              </a:rPr>
              <a:t>https://commons.wikimedia.org/wiki/File:Andrew_Tridgell.jpg</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8147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2622237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13822</Words>
  <Application>Microsoft Macintosh PowerPoint</Application>
  <PresentationFormat>Widescreen</PresentationFormat>
  <Paragraphs>733</Paragraphs>
  <Slides>109</Slides>
  <Notes>103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109</vt:i4>
      </vt:variant>
    </vt:vector>
  </HeadingPairs>
  <TitlesOfParts>
    <vt:vector size="113"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Adoption</vt:lpstr>
      <vt:lpstr>Influences</vt:lpstr>
      <vt:lpstr>Linus Torvalds</vt:lpstr>
      <vt:lpstr>PowerPoint Presentation</vt:lpstr>
      <vt:lpstr>PowerPoint Presentation</vt:lpstr>
      <vt:lpstr>PowerPoint Presentation</vt:lpstr>
      <vt:lpstr>Git Today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7</cp:revision>
  <dcterms:created xsi:type="dcterms:W3CDTF">2020-01-02T01:31:45Z</dcterms:created>
  <dcterms:modified xsi:type="dcterms:W3CDTF">2020-01-02T01:48:55Z</dcterms:modified>
</cp:coreProperties>
</file>